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Codec Pro Bold" charset="1" panose="00000600000000000000"/>
      <p:regular r:id="rId26"/>
    </p:embeddedFont>
    <p:embeddedFont>
      <p:font typeface="Codec Pro" charset="1" panose="00000500000000000000"/>
      <p:regular r:id="rId27"/>
    </p:embeddedFont>
    <p:embeddedFont>
      <p:font typeface="Canva Sans" charset="1" panose="020B0503030501040103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5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27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29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31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33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jpe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C98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2950779" y="0"/>
            <a:ext cx="0" cy="1028700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-10800000">
            <a:off x="14538397" y="8050312"/>
            <a:ext cx="2742895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950779" y="0"/>
            <a:ext cx="5337221" cy="3561382"/>
          </a:xfrm>
          <a:custGeom>
            <a:avLst/>
            <a:gdLst/>
            <a:ahLst/>
            <a:cxnLst/>
            <a:rect r="r" b="b" t="t" l="l"/>
            <a:pathLst>
              <a:path h="3561382" w="5337221">
                <a:moveTo>
                  <a:pt x="0" y="0"/>
                </a:moveTo>
                <a:lnTo>
                  <a:pt x="5337221" y="0"/>
                </a:lnTo>
                <a:lnTo>
                  <a:pt x="5337221" y="3561382"/>
                </a:lnTo>
                <a:lnTo>
                  <a:pt x="0" y="35613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11400764" cy="5925988"/>
            <a:chOff x="0" y="0"/>
            <a:chExt cx="15201019" cy="790131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66675"/>
              <a:ext cx="15201019" cy="69754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200"/>
                </a:lnSpc>
              </a:pPr>
              <a:r>
                <a:rPr lang="en-US" sz="12000" b="true">
                  <a:solidFill>
                    <a:srgbClr val="FFFFFF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GX Case Study: Insights &amp; Trends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7165776"/>
              <a:ext cx="15201019" cy="7355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5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771969" y="6172200"/>
            <a:ext cx="5178810" cy="4114800"/>
          </a:xfrm>
          <a:custGeom>
            <a:avLst/>
            <a:gdLst/>
            <a:ahLst/>
            <a:cxnLst/>
            <a:rect r="r" b="b" t="t" l="l"/>
            <a:pathLst>
              <a:path h="4114800" w="5178810">
                <a:moveTo>
                  <a:pt x="0" y="0"/>
                </a:moveTo>
                <a:lnTo>
                  <a:pt x="5178810" y="0"/>
                </a:lnTo>
                <a:lnTo>
                  <a:pt x="51788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023091" y="6754912"/>
            <a:ext cx="3852608" cy="1048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7"/>
              </a:lnSpc>
            </a:pPr>
            <a:r>
              <a:rPr lang="en-US" sz="3055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Presented by:</a:t>
            </a:r>
          </a:p>
          <a:p>
            <a:pPr algn="l">
              <a:lnSpc>
                <a:spcPts val="3742"/>
              </a:lnSpc>
            </a:pPr>
            <a:r>
              <a:rPr lang="en-US" sz="2673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Shreyas Mathews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023091" y="8429625"/>
            <a:ext cx="3258201" cy="884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7"/>
              </a:lnSpc>
            </a:pPr>
            <a:r>
              <a:rPr lang="en-US" sz="2584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Date;</a:t>
            </a:r>
          </a:p>
          <a:p>
            <a:pPr algn="l">
              <a:lnSpc>
                <a:spcPts val="3165"/>
              </a:lnSpc>
            </a:pPr>
            <a:r>
              <a:rPr lang="en-US" sz="2261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July 7</a:t>
            </a:r>
            <a:r>
              <a:rPr lang="en-US" sz="2261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th</a:t>
            </a:r>
            <a:r>
              <a:rPr lang="en-US" sz="2261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, 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573219"/>
          </a:xfrm>
          <a:prstGeom prst="rect">
            <a:avLst/>
          </a:prstGeom>
          <a:solidFill>
            <a:srgbClr val="7C987C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326325" y="3830850"/>
            <a:ext cx="7995003" cy="5789485"/>
          </a:xfrm>
          <a:custGeom>
            <a:avLst/>
            <a:gdLst/>
            <a:ahLst/>
            <a:cxnLst/>
            <a:rect r="r" b="b" t="t" l="l"/>
            <a:pathLst>
              <a:path h="5789485" w="7995003">
                <a:moveTo>
                  <a:pt x="0" y="0"/>
                </a:moveTo>
                <a:lnTo>
                  <a:pt x="7995002" y="0"/>
                </a:lnTo>
                <a:lnTo>
                  <a:pt x="7995002" y="5789485"/>
                </a:lnTo>
                <a:lnTo>
                  <a:pt x="0" y="57894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33305" y="3830850"/>
            <a:ext cx="7995003" cy="5789485"/>
          </a:xfrm>
          <a:custGeom>
            <a:avLst/>
            <a:gdLst/>
            <a:ahLst/>
            <a:cxnLst/>
            <a:rect r="r" b="b" t="t" l="l"/>
            <a:pathLst>
              <a:path h="5789485" w="7995003">
                <a:moveTo>
                  <a:pt x="0" y="0"/>
                </a:moveTo>
                <a:lnTo>
                  <a:pt x="7995003" y="0"/>
                </a:lnTo>
                <a:lnTo>
                  <a:pt x="7995003" y="5789485"/>
                </a:lnTo>
                <a:lnTo>
                  <a:pt x="0" y="5789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76017" y="373069"/>
            <a:ext cx="14394401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0"/>
              </a:lnSpc>
              <a:spcBef>
                <a:spcPct val="0"/>
              </a:spcBef>
            </a:pPr>
            <a:r>
              <a:rPr lang="en-US" b="true" sz="72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Insights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1288" y="1657739"/>
            <a:ext cx="8573613" cy="2031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7"/>
              </a:lnSpc>
              <a:spcBef>
                <a:spcPct val="0"/>
              </a:spcBef>
            </a:pPr>
            <a:r>
              <a:rPr lang="en-US" sz="2044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For "The overall condition of your room</a:t>
            </a:r>
            <a:r>
              <a:rPr lang="en-US" sz="2044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" </a:t>
            </a:r>
          </a:p>
          <a:p>
            <a:pPr algn="l" marL="441312" indent="-220656" lvl="1">
              <a:lnSpc>
                <a:spcPts val="2657"/>
              </a:lnSpc>
              <a:buFont typeface="Arial"/>
              <a:buChar char="•"/>
            </a:pPr>
            <a:r>
              <a:rPr lang="en-US" sz="2044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Internal Stakeholder - </a:t>
            </a:r>
            <a:r>
              <a:rPr lang="en-US" b="true" sz="2044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(Housekeeping + Property Services + AV Team)</a:t>
            </a:r>
          </a:p>
          <a:p>
            <a:pPr algn="l" marL="441312" indent="-220656" lvl="1">
              <a:lnSpc>
                <a:spcPts val="2657"/>
              </a:lnSpc>
              <a:buFont typeface="Arial"/>
              <a:buChar char="•"/>
            </a:pPr>
            <a:r>
              <a:rPr lang="en-US" sz="2044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Correlation coefficient is </a:t>
            </a:r>
            <a:r>
              <a:rPr lang="en-US" b="true" sz="2044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0.56 </a:t>
            </a:r>
            <a:r>
              <a:rPr lang="en-US" sz="2044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between NPS and Room Condition (encoded) signifies a </a:t>
            </a:r>
            <a:r>
              <a:rPr lang="en-US" b="true" sz="2044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moderate positive relationship.</a:t>
            </a:r>
          </a:p>
          <a:p>
            <a:pPr algn="l">
              <a:lnSpc>
                <a:spcPts val="2657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714387" y="1657739"/>
            <a:ext cx="8573613" cy="2031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7"/>
              </a:lnSpc>
              <a:spcBef>
                <a:spcPct val="0"/>
              </a:spcBef>
            </a:pPr>
            <a:r>
              <a:rPr lang="en-US" sz="2044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For "The technology provided in your room</a:t>
            </a:r>
            <a:r>
              <a:rPr lang="en-US" sz="2044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"</a:t>
            </a:r>
          </a:p>
          <a:p>
            <a:pPr algn="l" marL="441312" indent="-220656" lvl="1">
              <a:lnSpc>
                <a:spcPts val="2657"/>
              </a:lnSpc>
              <a:buFont typeface="Arial"/>
              <a:buChar char="•"/>
            </a:pPr>
            <a:r>
              <a:rPr lang="en-US" sz="2044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Internal Stakeholder - </a:t>
            </a:r>
            <a:r>
              <a:rPr lang="en-US" b="true" sz="2044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(Mainly IT Team + AV Team + Property Services)</a:t>
            </a:r>
          </a:p>
          <a:p>
            <a:pPr algn="l" marL="441312" indent="-220656" lvl="1">
              <a:lnSpc>
                <a:spcPts val="2657"/>
              </a:lnSpc>
              <a:buFont typeface="Arial"/>
              <a:buChar char="•"/>
            </a:pPr>
            <a:r>
              <a:rPr lang="en-US" sz="2044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Correlation coefficient is </a:t>
            </a:r>
            <a:r>
              <a:rPr lang="en-US" b="true" sz="2044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0.488 </a:t>
            </a:r>
            <a:r>
              <a:rPr lang="en-US" sz="2044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between NPS and Technology Provided (encoded) signifies a </a:t>
            </a:r>
            <a:r>
              <a:rPr lang="en-US" b="true" sz="2044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moderate positive relationship.</a:t>
            </a:r>
          </a:p>
          <a:p>
            <a:pPr algn="l">
              <a:lnSpc>
                <a:spcPts val="265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573219"/>
          </a:xfrm>
          <a:prstGeom prst="rect">
            <a:avLst/>
          </a:prstGeom>
          <a:solidFill>
            <a:srgbClr val="7C987C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417926" y="2366561"/>
            <a:ext cx="7101616" cy="6233073"/>
          </a:xfrm>
          <a:custGeom>
            <a:avLst/>
            <a:gdLst/>
            <a:ahLst/>
            <a:cxnLst/>
            <a:rect r="r" b="b" t="t" l="l"/>
            <a:pathLst>
              <a:path h="6233073" w="7101616">
                <a:moveTo>
                  <a:pt x="0" y="0"/>
                </a:moveTo>
                <a:lnTo>
                  <a:pt x="7101617" y="0"/>
                </a:lnTo>
                <a:lnTo>
                  <a:pt x="7101617" y="6233073"/>
                </a:lnTo>
                <a:lnTo>
                  <a:pt x="0" y="6233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08017" y="2366561"/>
            <a:ext cx="7101616" cy="6233073"/>
          </a:xfrm>
          <a:custGeom>
            <a:avLst/>
            <a:gdLst/>
            <a:ahLst/>
            <a:cxnLst/>
            <a:rect r="r" b="b" t="t" l="l"/>
            <a:pathLst>
              <a:path h="6233073" w="7101616">
                <a:moveTo>
                  <a:pt x="0" y="0"/>
                </a:moveTo>
                <a:lnTo>
                  <a:pt x="7101616" y="0"/>
                </a:lnTo>
                <a:lnTo>
                  <a:pt x="7101616" y="6233073"/>
                </a:lnTo>
                <a:lnTo>
                  <a:pt x="0" y="62330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76017" y="373069"/>
            <a:ext cx="14394401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0"/>
              </a:lnSpc>
              <a:spcBef>
                <a:spcPct val="0"/>
              </a:spcBef>
            </a:pPr>
            <a:r>
              <a:rPr lang="en-US" b="true" sz="72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Performance &amp; Trend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1727" y="1612453"/>
            <a:ext cx="8629650" cy="613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9"/>
              </a:lnSpc>
              <a:spcBef>
                <a:spcPct val="0"/>
              </a:spcBef>
            </a:pPr>
            <a:r>
              <a:rPr lang="en-US" sz="343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5) "Our breakfast offering</a:t>
            </a:r>
            <a:r>
              <a:rPr lang="en-US" sz="343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"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0634" y="9205031"/>
            <a:ext cx="5556200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Total number of Surveys for Breakfast Offering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1612453"/>
            <a:ext cx="8629650" cy="613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9"/>
              </a:lnSpc>
              <a:spcBef>
                <a:spcPct val="0"/>
              </a:spcBef>
            </a:pPr>
            <a:r>
              <a:rPr lang="en-US" sz="343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6) "Our in-room dining</a:t>
            </a:r>
            <a:r>
              <a:rPr lang="en-US" sz="343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"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969174" y="9205031"/>
            <a:ext cx="5223570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Total number of Surveys for In-Room Dining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573219"/>
          </a:xfrm>
          <a:prstGeom prst="rect">
            <a:avLst/>
          </a:prstGeom>
          <a:solidFill>
            <a:srgbClr val="7C987C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282333" y="3436824"/>
            <a:ext cx="8452568" cy="6183511"/>
          </a:xfrm>
          <a:custGeom>
            <a:avLst/>
            <a:gdLst/>
            <a:ahLst/>
            <a:cxnLst/>
            <a:rect r="r" b="b" t="t" l="l"/>
            <a:pathLst>
              <a:path h="6183511" w="8452568">
                <a:moveTo>
                  <a:pt x="0" y="0"/>
                </a:moveTo>
                <a:lnTo>
                  <a:pt x="8452568" y="0"/>
                </a:lnTo>
                <a:lnTo>
                  <a:pt x="8452568" y="6183511"/>
                </a:lnTo>
                <a:lnTo>
                  <a:pt x="0" y="61835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3498680"/>
            <a:ext cx="8368013" cy="6121655"/>
          </a:xfrm>
          <a:custGeom>
            <a:avLst/>
            <a:gdLst/>
            <a:ahLst/>
            <a:cxnLst/>
            <a:rect r="r" b="b" t="t" l="l"/>
            <a:pathLst>
              <a:path h="6121655" w="8368013">
                <a:moveTo>
                  <a:pt x="0" y="0"/>
                </a:moveTo>
                <a:lnTo>
                  <a:pt x="8368013" y="0"/>
                </a:lnTo>
                <a:lnTo>
                  <a:pt x="8368013" y="6121655"/>
                </a:lnTo>
                <a:lnTo>
                  <a:pt x="0" y="6121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76017" y="373069"/>
            <a:ext cx="14394401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0"/>
              </a:lnSpc>
              <a:spcBef>
                <a:spcPct val="0"/>
              </a:spcBef>
            </a:pPr>
            <a:r>
              <a:rPr lang="en-US" b="true" sz="72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Insights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1288" y="1657739"/>
            <a:ext cx="8573613" cy="2031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7"/>
              </a:lnSpc>
              <a:spcBef>
                <a:spcPct val="0"/>
              </a:spcBef>
            </a:pPr>
            <a:r>
              <a:rPr lang="en-US" sz="2044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For "Our breakfast offering</a:t>
            </a:r>
            <a:r>
              <a:rPr lang="en-US" sz="2044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" </a:t>
            </a:r>
          </a:p>
          <a:p>
            <a:pPr algn="l" marL="441312" indent="-220656" lvl="1">
              <a:lnSpc>
                <a:spcPts val="2657"/>
              </a:lnSpc>
              <a:buFont typeface="Arial"/>
              <a:buChar char="•"/>
            </a:pPr>
            <a:r>
              <a:rPr lang="en-US" sz="2044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Internal Stakeholder - </a:t>
            </a:r>
            <a:r>
              <a:rPr lang="en-US" b="true" sz="2044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(Breakfast Outlet restaurant+ IRD(Brekkie offering))</a:t>
            </a:r>
          </a:p>
          <a:p>
            <a:pPr algn="l" marL="441312" indent="-220656" lvl="1">
              <a:lnSpc>
                <a:spcPts val="2657"/>
              </a:lnSpc>
              <a:buFont typeface="Arial"/>
              <a:buChar char="•"/>
            </a:pPr>
            <a:r>
              <a:rPr lang="en-US" sz="2044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Correlation coefficient is </a:t>
            </a:r>
            <a:r>
              <a:rPr lang="en-US" b="true" sz="2044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0.523 </a:t>
            </a:r>
            <a:r>
              <a:rPr lang="en-US" sz="2044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between NPS and Breakfast Offering (encoded) signifies a </a:t>
            </a:r>
            <a:r>
              <a:rPr lang="en-US" b="true" sz="2044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moderate positive correlation.</a:t>
            </a:r>
          </a:p>
          <a:p>
            <a:pPr algn="l">
              <a:lnSpc>
                <a:spcPts val="2657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714387" y="1657739"/>
            <a:ext cx="8573613" cy="1698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7"/>
              </a:lnSpc>
              <a:spcBef>
                <a:spcPct val="0"/>
              </a:spcBef>
            </a:pPr>
            <a:r>
              <a:rPr lang="en-US" sz="2044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For "Our in-room dining</a:t>
            </a:r>
            <a:r>
              <a:rPr lang="en-US" sz="2044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"</a:t>
            </a:r>
          </a:p>
          <a:p>
            <a:pPr algn="l" marL="441312" indent="-220656" lvl="1">
              <a:lnSpc>
                <a:spcPts val="2657"/>
              </a:lnSpc>
              <a:buFont typeface="Arial"/>
              <a:buChar char="•"/>
            </a:pPr>
            <a:r>
              <a:rPr lang="en-US" sz="2044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Internal Stakeholder - </a:t>
            </a:r>
            <a:r>
              <a:rPr lang="en-US" b="true" sz="2044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(Purely IRD - Chefs involved)</a:t>
            </a:r>
          </a:p>
          <a:p>
            <a:pPr algn="l" marL="441312" indent="-220656" lvl="1">
              <a:lnSpc>
                <a:spcPts val="2657"/>
              </a:lnSpc>
              <a:buFont typeface="Arial"/>
              <a:buChar char="•"/>
            </a:pPr>
            <a:r>
              <a:rPr lang="en-US" sz="2044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Correlation coefficient is </a:t>
            </a:r>
            <a:r>
              <a:rPr lang="en-US" b="true" sz="2044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0.611 </a:t>
            </a:r>
            <a:r>
              <a:rPr lang="en-US" sz="2044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between NPS and In-Room Dining (encoded) signifies a </a:t>
            </a:r>
            <a:r>
              <a:rPr lang="en-US" b="true" sz="2044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strong positive correlation.</a:t>
            </a:r>
          </a:p>
          <a:p>
            <a:pPr algn="l">
              <a:lnSpc>
                <a:spcPts val="265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573219"/>
          </a:xfrm>
          <a:prstGeom prst="rect">
            <a:avLst/>
          </a:prstGeom>
          <a:solidFill>
            <a:srgbClr val="7C987C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359467"/>
            <a:ext cx="6761932" cy="6281304"/>
          </a:xfrm>
          <a:custGeom>
            <a:avLst/>
            <a:gdLst/>
            <a:ahLst/>
            <a:cxnLst/>
            <a:rect r="r" b="b" t="t" l="l"/>
            <a:pathLst>
              <a:path h="6281304" w="6761932">
                <a:moveTo>
                  <a:pt x="0" y="0"/>
                </a:moveTo>
                <a:lnTo>
                  <a:pt x="6761932" y="0"/>
                </a:lnTo>
                <a:lnTo>
                  <a:pt x="6761932" y="6281304"/>
                </a:lnTo>
                <a:lnTo>
                  <a:pt x="0" y="62813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07917" y="2359467"/>
            <a:ext cx="6911092" cy="6281304"/>
          </a:xfrm>
          <a:custGeom>
            <a:avLst/>
            <a:gdLst/>
            <a:ahLst/>
            <a:cxnLst/>
            <a:rect r="r" b="b" t="t" l="l"/>
            <a:pathLst>
              <a:path h="6281304" w="6911092">
                <a:moveTo>
                  <a:pt x="0" y="0"/>
                </a:moveTo>
                <a:lnTo>
                  <a:pt x="6911093" y="0"/>
                </a:lnTo>
                <a:lnTo>
                  <a:pt x="6911093" y="6281304"/>
                </a:lnTo>
                <a:lnTo>
                  <a:pt x="0" y="62813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76017" y="373069"/>
            <a:ext cx="14394401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0"/>
              </a:lnSpc>
              <a:spcBef>
                <a:spcPct val="0"/>
              </a:spcBef>
            </a:pPr>
            <a:r>
              <a:rPr lang="en-US" b="true" sz="72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Performance &amp; Trend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1727" y="1612453"/>
            <a:ext cx="9526664" cy="613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9"/>
              </a:lnSpc>
              <a:spcBef>
                <a:spcPct val="0"/>
              </a:spcBef>
            </a:pPr>
            <a:r>
              <a:rPr lang="en-US" sz="343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7) "Your check-out and departure experience</a:t>
            </a:r>
            <a:r>
              <a:rPr lang="en-US" sz="343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"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34923" y="9205031"/>
            <a:ext cx="5267623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Total number of Surveys for C/O experience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26339" y="1612453"/>
            <a:ext cx="5118290" cy="613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9"/>
              </a:lnSpc>
              <a:spcBef>
                <a:spcPct val="0"/>
              </a:spcBef>
            </a:pPr>
            <a:r>
              <a:rPr lang="en-US" sz="343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8) "The pool experience</a:t>
            </a:r>
            <a:r>
              <a:rPr lang="en-US" sz="343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"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934869" y="9205031"/>
            <a:ext cx="5292179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Total number of Surveys for Pool experience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573219"/>
          </a:xfrm>
          <a:prstGeom prst="rect">
            <a:avLst/>
          </a:prstGeom>
          <a:solidFill>
            <a:srgbClr val="7C987C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493971" y="3689180"/>
            <a:ext cx="7908246" cy="5865387"/>
          </a:xfrm>
          <a:custGeom>
            <a:avLst/>
            <a:gdLst/>
            <a:ahLst/>
            <a:cxnLst/>
            <a:rect r="r" b="b" t="t" l="l"/>
            <a:pathLst>
              <a:path h="5865387" w="7908246">
                <a:moveTo>
                  <a:pt x="0" y="0"/>
                </a:moveTo>
                <a:lnTo>
                  <a:pt x="7908246" y="0"/>
                </a:lnTo>
                <a:lnTo>
                  <a:pt x="7908246" y="5865386"/>
                </a:lnTo>
                <a:lnTo>
                  <a:pt x="0" y="58653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14210" y="3689180"/>
            <a:ext cx="7908246" cy="5865387"/>
          </a:xfrm>
          <a:custGeom>
            <a:avLst/>
            <a:gdLst/>
            <a:ahLst/>
            <a:cxnLst/>
            <a:rect r="r" b="b" t="t" l="l"/>
            <a:pathLst>
              <a:path h="5865387" w="7908246">
                <a:moveTo>
                  <a:pt x="0" y="0"/>
                </a:moveTo>
                <a:lnTo>
                  <a:pt x="7908245" y="0"/>
                </a:lnTo>
                <a:lnTo>
                  <a:pt x="7908245" y="5865386"/>
                </a:lnTo>
                <a:lnTo>
                  <a:pt x="0" y="58653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76017" y="373069"/>
            <a:ext cx="14394401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0"/>
              </a:lnSpc>
              <a:spcBef>
                <a:spcPct val="0"/>
              </a:spcBef>
            </a:pPr>
            <a:r>
              <a:rPr lang="en-US" b="true" sz="72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Insights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1288" y="1657739"/>
            <a:ext cx="8573613" cy="2031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7"/>
              </a:lnSpc>
              <a:spcBef>
                <a:spcPct val="0"/>
              </a:spcBef>
            </a:pPr>
            <a:r>
              <a:rPr lang="en-US" sz="2044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For "Your check-out and departure experience</a:t>
            </a:r>
            <a:r>
              <a:rPr lang="en-US" sz="2044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" </a:t>
            </a:r>
          </a:p>
          <a:p>
            <a:pPr algn="l" marL="441312" indent="-220656" lvl="1">
              <a:lnSpc>
                <a:spcPts val="2657"/>
              </a:lnSpc>
              <a:buFont typeface="Arial"/>
              <a:buChar char="•"/>
            </a:pPr>
            <a:r>
              <a:rPr lang="en-US" sz="2044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Internal Stakeholder - </a:t>
            </a:r>
            <a:r>
              <a:rPr lang="en-US" b="true" sz="2044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(Front Office ( Front Desk + Bell + Concierge))</a:t>
            </a:r>
          </a:p>
          <a:p>
            <a:pPr algn="l" marL="441312" indent="-220656" lvl="1">
              <a:lnSpc>
                <a:spcPts val="2657"/>
              </a:lnSpc>
              <a:buFont typeface="Arial"/>
              <a:buChar char="•"/>
            </a:pPr>
            <a:r>
              <a:rPr lang="en-US" sz="2044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Correlation coefficient is </a:t>
            </a:r>
            <a:r>
              <a:rPr lang="en-US" b="true" sz="2044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0.67 </a:t>
            </a:r>
            <a:r>
              <a:rPr lang="en-US" sz="2044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between NPS and Check-out Experience (encoded) signifies a </a:t>
            </a:r>
            <a:r>
              <a:rPr lang="en-US" b="true" sz="2044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strong positive correlation.</a:t>
            </a:r>
          </a:p>
          <a:p>
            <a:pPr algn="l">
              <a:lnSpc>
                <a:spcPts val="2657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351764" y="1657739"/>
            <a:ext cx="8767502" cy="1735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7"/>
              </a:lnSpc>
              <a:spcBef>
                <a:spcPct val="0"/>
              </a:spcBef>
            </a:pPr>
            <a:r>
              <a:rPr lang="en-US" sz="209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For "The pool experience</a:t>
            </a:r>
            <a:r>
              <a:rPr lang="en-US" sz="209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"</a:t>
            </a:r>
          </a:p>
          <a:p>
            <a:pPr algn="l" marL="451292" indent="-225646" lvl="1">
              <a:lnSpc>
                <a:spcPts val="2717"/>
              </a:lnSpc>
              <a:buFont typeface="Arial"/>
              <a:buChar char="•"/>
            </a:pPr>
            <a:r>
              <a:rPr lang="en-US" sz="209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Internal Stakeholder - </a:t>
            </a:r>
            <a:r>
              <a:rPr lang="en-US" b="true" sz="2090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(Recreation Department)</a:t>
            </a:r>
          </a:p>
          <a:p>
            <a:pPr algn="l" marL="451292" indent="-225646" lvl="1">
              <a:lnSpc>
                <a:spcPts val="2717"/>
              </a:lnSpc>
              <a:buFont typeface="Arial"/>
              <a:buChar char="•"/>
            </a:pPr>
            <a:r>
              <a:rPr lang="en-US" sz="209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Correlation coefficient is </a:t>
            </a:r>
            <a:r>
              <a:rPr lang="en-US" b="true" sz="2090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0.610 </a:t>
            </a:r>
            <a:r>
              <a:rPr lang="en-US" sz="209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between NPS and Pool Experience (encoded) signifies a </a:t>
            </a:r>
            <a:r>
              <a:rPr lang="en-US" b="true" sz="2090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strong positive correlation.</a:t>
            </a:r>
          </a:p>
          <a:p>
            <a:pPr algn="l">
              <a:lnSpc>
                <a:spcPts val="271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573219"/>
          </a:xfrm>
          <a:prstGeom prst="rect">
            <a:avLst/>
          </a:prstGeom>
          <a:solidFill>
            <a:srgbClr val="7C987C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51727" y="2760944"/>
            <a:ext cx="7921490" cy="4765112"/>
          </a:xfrm>
          <a:custGeom>
            <a:avLst/>
            <a:gdLst/>
            <a:ahLst/>
            <a:cxnLst/>
            <a:rect r="r" b="b" t="t" l="l"/>
            <a:pathLst>
              <a:path h="4765112" w="7921490">
                <a:moveTo>
                  <a:pt x="0" y="0"/>
                </a:moveTo>
                <a:lnTo>
                  <a:pt x="7921490" y="0"/>
                </a:lnTo>
                <a:lnTo>
                  <a:pt x="7921490" y="4765112"/>
                </a:lnTo>
                <a:lnTo>
                  <a:pt x="0" y="476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15838" y="4147406"/>
            <a:ext cx="7863491" cy="5777258"/>
          </a:xfrm>
          <a:custGeom>
            <a:avLst/>
            <a:gdLst/>
            <a:ahLst/>
            <a:cxnLst/>
            <a:rect r="r" b="b" t="t" l="l"/>
            <a:pathLst>
              <a:path h="5777258" w="7863491">
                <a:moveTo>
                  <a:pt x="0" y="0"/>
                </a:moveTo>
                <a:lnTo>
                  <a:pt x="7863491" y="0"/>
                </a:lnTo>
                <a:lnTo>
                  <a:pt x="7863491" y="5777258"/>
                </a:lnTo>
                <a:lnTo>
                  <a:pt x="0" y="57772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84990" y="157960"/>
            <a:ext cx="16703312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80"/>
              </a:lnSpc>
              <a:spcBef>
                <a:spcPct val="0"/>
              </a:spcBef>
            </a:pPr>
            <a:r>
              <a:rPr lang="en-US" b="true" sz="69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Performance &amp; Trend Analysis + Insight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1727" y="1612453"/>
            <a:ext cx="7408184" cy="613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9"/>
              </a:lnSpc>
              <a:spcBef>
                <a:spcPct val="0"/>
              </a:spcBef>
            </a:pPr>
            <a:r>
              <a:rPr lang="en-US" sz="343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9) "Your experience with our people</a:t>
            </a:r>
            <a:r>
              <a:rPr lang="en-US" sz="343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"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84990" y="7601857"/>
            <a:ext cx="7301880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Total number of Surveys for  experience with staff/our people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1650553"/>
            <a:ext cx="9007167" cy="2496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1"/>
              </a:lnSpc>
              <a:spcBef>
                <a:spcPct val="0"/>
              </a:spcBef>
            </a:pPr>
            <a:r>
              <a:rPr lang="en-US" sz="2147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For "Your experience with our people</a:t>
            </a:r>
            <a:r>
              <a:rPr lang="en-US" sz="2147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" </a:t>
            </a:r>
          </a:p>
          <a:p>
            <a:pPr algn="l" marL="463629" indent="-231814" lvl="1">
              <a:lnSpc>
                <a:spcPts val="2791"/>
              </a:lnSpc>
              <a:buFont typeface="Arial"/>
              <a:buChar char="•"/>
            </a:pPr>
            <a:r>
              <a:rPr lang="en-US" sz="2147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Internal Stakeholder - </a:t>
            </a:r>
            <a:r>
              <a:rPr lang="en-US" b="true" sz="2147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[Individual Staff(Mainly focuses on Learning &amp; Development, People&amp;Culture, HR, On-boarding, Training &amp; Development]</a:t>
            </a:r>
          </a:p>
          <a:p>
            <a:pPr algn="l" marL="463629" indent="-231814" lvl="1">
              <a:lnSpc>
                <a:spcPts val="2791"/>
              </a:lnSpc>
              <a:buFont typeface="Arial"/>
              <a:buChar char="•"/>
            </a:pPr>
            <a:r>
              <a:rPr lang="en-US" sz="2147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Correlation coefficient is </a:t>
            </a:r>
            <a:r>
              <a:rPr lang="en-US" b="true" sz="2147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0.769 </a:t>
            </a:r>
            <a:r>
              <a:rPr lang="en-US" sz="2147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between NPS and Staff Experience (encoded) signifies a </a:t>
            </a:r>
            <a:r>
              <a:rPr lang="en-US" b="true" sz="2147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very strong positive correlation.</a:t>
            </a:r>
          </a:p>
          <a:p>
            <a:pPr algn="l">
              <a:lnSpc>
                <a:spcPts val="279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573219"/>
          </a:xfrm>
          <a:prstGeom prst="rect">
            <a:avLst/>
          </a:prstGeom>
          <a:solidFill>
            <a:srgbClr val="7C987C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87267" y="1733176"/>
            <a:ext cx="8152775" cy="5827635"/>
          </a:xfrm>
          <a:custGeom>
            <a:avLst/>
            <a:gdLst/>
            <a:ahLst/>
            <a:cxnLst/>
            <a:rect r="r" b="b" t="t" l="l"/>
            <a:pathLst>
              <a:path h="5827635" w="8152775">
                <a:moveTo>
                  <a:pt x="0" y="0"/>
                </a:moveTo>
                <a:lnTo>
                  <a:pt x="8152775" y="0"/>
                </a:lnTo>
                <a:lnTo>
                  <a:pt x="8152775" y="5827635"/>
                </a:lnTo>
                <a:lnTo>
                  <a:pt x="0" y="58276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0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849924" y="1733176"/>
            <a:ext cx="9036109" cy="5827635"/>
          </a:xfrm>
          <a:custGeom>
            <a:avLst/>
            <a:gdLst/>
            <a:ahLst/>
            <a:cxnLst/>
            <a:rect r="r" b="b" t="t" l="l"/>
            <a:pathLst>
              <a:path h="5827635" w="9036109">
                <a:moveTo>
                  <a:pt x="0" y="0"/>
                </a:moveTo>
                <a:lnTo>
                  <a:pt x="9036109" y="0"/>
                </a:lnTo>
                <a:lnTo>
                  <a:pt x="9036109" y="5827635"/>
                </a:lnTo>
                <a:lnTo>
                  <a:pt x="0" y="58276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7267" y="242636"/>
            <a:ext cx="17758351" cy="786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93"/>
              </a:lnSpc>
              <a:spcBef>
                <a:spcPct val="0"/>
              </a:spcBef>
            </a:pPr>
            <a:r>
              <a:rPr lang="en-US" b="true" sz="4744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What is working well? &amp; Key areas to focus on to improve NPS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51042" y="7894611"/>
            <a:ext cx="5825226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Correlation Coefficients ranked from high to low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33827" y="7894611"/>
            <a:ext cx="6531386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Current GX Scores across Individual Service Areas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573219"/>
          </a:xfrm>
          <a:prstGeom prst="rect">
            <a:avLst/>
          </a:prstGeom>
          <a:solidFill>
            <a:srgbClr val="7C987C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849388" y="134147"/>
            <a:ext cx="16589223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0"/>
              </a:lnSpc>
              <a:spcBef>
                <a:spcPct val="0"/>
              </a:spcBef>
            </a:pPr>
            <a:r>
              <a:rPr lang="en-US" b="true" sz="72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Key areas to focus on to improve NPS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85514" y="1811911"/>
            <a:ext cx="16853098" cy="8006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6561" indent="-278281" lvl="1">
              <a:lnSpc>
                <a:spcPts val="3351"/>
              </a:lnSpc>
              <a:buFont typeface="Arial"/>
              <a:buChar char="•"/>
            </a:pPr>
            <a:r>
              <a:rPr lang="en-US" b="true" sz="2577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Staff Interaction</a:t>
            </a:r>
            <a:r>
              <a:rPr lang="en-US" sz="2577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has the highest correlation with NPS. But are one of the essential items to be focussed due to least scores. Top-priority area - Investing in </a:t>
            </a:r>
            <a:r>
              <a:rPr lang="en-US" b="true" sz="2577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staff training, recognition</a:t>
            </a:r>
            <a:r>
              <a:rPr lang="en-US" sz="2577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and </a:t>
            </a:r>
            <a:r>
              <a:rPr lang="en-US" b="true" sz="2577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Guest interactions</a:t>
            </a:r>
            <a:r>
              <a:rPr lang="en-US" sz="2577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can yield wonderful results. </a:t>
            </a:r>
            <a:r>
              <a:rPr lang="en-US" b="true" sz="2577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HR, L&amp;D, Quality &amp; Training</a:t>
            </a:r>
            <a:r>
              <a:rPr lang="en-US" sz="2577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can take measures to </a:t>
            </a:r>
            <a:r>
              <a:rPr lang="en-US" b="true" sz="2577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enhance the training benchmark.</a:t>
            </a:r>
          </a:p>
          <a:p>
            <a:pPr algn="l">
              <a:lnSpc>
                <a:spcPts val="3351"/>
              </a:lnSpc>
            </a:pPr>
          </a:p>
          <a:p>
            <a:pPr algn="l" marL="556561" indent="-278281" lvl="1">
              <a:lnSpc>
                <a:spcPts val="3351"/>
              </a:lnSpc>
              <a:buFont typeface="Arial"/>
              <a:buChar char="•"/>
            </a:pPr>
            <a:r>
              <a:rPr lang="en-US" sz="2577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.</a:t>
            </a:r>
            <a:r>
              <a:rPr lang="en-US" b="true" sz="2577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Check out / Departure Experience</a:t>
            </a:r>
            <a:r>
              <a:rPr lang="en-US" sz="2577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is one of the </a:t>
            </a:r>
            <a:r>
              <a:rPr lang="en-US" b="true" sz="2577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strongest final touch point </a:t>
            </a:r>
            <a:r>
              <a:rPr lang="en-US" sz="2577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and has the</a:t>
            </a:r>
            <a:r>
              <a:rPr lang="en-US" b="true" sz="2577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highest correlation </a:t>
            </a:r>
            <a:r>
              <a:rPr lang="en-US" sz="2577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after</a:t>
            </a:r>
            <a:r>
              <a:rPr lang="en-US" b="true" sz="2577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Staff experience, but current GX scores are a bit low. </a:t>
            </a:r>
            <a:r>
              <a:rPr lang="en-US" sz="2577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Hence</a:t>
            </a:r>
            <a:r>
              <a:rPr lang="en-US" b="true" sz="2577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this is always statistically significant</a:t>
            </a:r>
            <a:r>
              <a:rPr lang="en-US" sz="2577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, also,</a:t>
            </a:r>
            <a:r>
              <a:rPr lang="en-US" b="true" sz="2577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final impression </a:t>
            </a:r>
            <a:r>
              <a:rPr lang="en-US" sz="2577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matters</a:t>
            </a:r>
            <a:r>
              <a:rPr lang="en-US" b="true" sz="2577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- smooth, efficient and pleasant </a:t>
            </a:r>
            <a:r>
              <a:rPr lang="en-US" sz="2577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departure</a:t>
            </a:r>
            <a:r>
              <a:rPr lang="en-US" b="true" sz="2577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improves Guest loyalty. E.g. start Express Checkout boxes, more staffing across busy periods.</a:t>
            </a:r>
          </a:p>
          <a:p>
            <a:pPr algn="l">
              <a:lnSpc>
                <a:spcPts val="3351"/>
              </a:lnSpc>
            </a:pPr>
          </a:p>
          <a:p>
            <a:pPr algn="l" marL="556561" indent="-278281" lvl="1">
              <a:lnSpc>
                <a:spcPts val="3351"/>
              </a:lnSpc>
              <a:buFont typeface="Arial"/>
              <a:buChar char="•"/>
            </a:pPr>
            <a:r>
              <a:rPr lang="en-US" b="true" sz="2577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Check in / Arrival experience is under poor performance reaching an average range across 4 months. Since it has a moderately strong correlation with NPS, needs to have a increase in quality service delivery. E.g. Start Express Check-in for VIPs and Regular Guests, more staffing across busy periods.</a:t>
            </a:r>
          </a:p>
          <a:p>
            <a:pPr algn="l">
              <a:lnSpc>
                <a:spcPts val="3351"/>
              </a:lnSpc>
            </a:pPr>
          </a:p>
          <a:p>
            <a:pPr algn="l" marL="556561" indent="-278281" lvl="1">
              <a:lnSpc>
                <a:spcPts val="3351"/>
              </a:lnSpc>
              <a:buFont typeface="Arial"/>
              <a:buChar char="•"/>
            </a:pPr>
            <a:r>
              <a:rPr lang="en-US" b="true" sz="2577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Pool &amp; Dining Experience are popular satisfaction elements.</a:t>
            </a:r>
          </a:p>
          <a:p>
            <a:pPr algn="l">
              <a:lnSpc>
                <a:spcPts val="3351"/>
              </a:lnSpc>
            </a:pPr>
            <a:r>
              <a:rPr lang="en-US" sz="2577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 </a:t>
            </a:r>
          </a:p>
          <a:p>
            <a:pPr algn="l" marL="556561" indent="-278281" lvl="1">
              <a:lnSpc>
                <a:spcPts val="3351"/>
              </a:lnSpc>
              <a:buFont typeface="Arial"/>
              <a:buChar char="•"/>
            </a:pPr>
            <a:r>
              <a:rPr lang="en-US" b="true" sz="2577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Room Cleanliness</a:t>
            </a:r>
            <a:r>
              <a:rPr lang="en-US" sz="2577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and </a:t>
            </a:r>
            <a:r>
              <a:rPr lang="en-US" b="true" sz="2577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Overall Room Condition</a:t>
            </a:r>
            <a:r>
              <a:rPr lang="en-US" sz="2577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are </a:t>
            </a:r>
            <a:r>
              <a:rPr lang="en-US" b="true" sz="2577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performing well over 4 months</a:t>
            </a:r>
            <a:r>
              <a:rPr lang="en-US" sz="2577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providing great results. Keeping up the same work, will end up yielding good results due to their </a:t>
            </a:r>
            <a:r>
              <a:rPr lang="en-US" b="true" sz="2577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moderate positive correlation with NPS</a:t>
            </a:r>
            <a:r>
              <a:rPr lang="en-US" sz="2577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573219"/>
          </a:xfrm>
          <a:prstGeom prst="rect">
            <a:avLst/>
          </a:prstGeom>
          <a:solidFill>
            <a:srgbClr val="7C987C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849388" y="134147"/>
            <a:ext cx="16589223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0"/>
              </a:lnSpc>
              <a:spcBef>
                <a:spcPct val="0"/>
              </a:spcBef>
            </a:pPr>
            <a:r>
              <a:rPr lang="en-US" b="true" sz="72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Recommendations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85514" y="2099664"/>
            <a:ext cx="16853098" cy="7158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6562" indent="-278281" lvl="1">
              <a:lnSpc>
                <a:spcPts val="3351"/>
              </a:lnSpc>
              <a:buFont typeface="Arial"/>
              <a:buChar char="•"/>
            </a:pPr>
            <a:r>
              <a:rPr lang="en-US" b="true" sz="2577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Two-way Data linking</a:t>
            </a:r>
            <a:r>
              <a:rPr lang="en-US" sz="2577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to improve </a:t>
            </a:r>
            <a:r>
              <a:rPr lang="en-US" b="true" sz="2577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GX</a:t>
            </a:r>
            <a:r>
              <a:rPr lang="en-US" sz="2577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, wherein </a:t>
            </a:r>
            <a:r>
              <a:rPr lang="en-US" b="true" sz="2577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cross-referencing</a:t>
            </a:r>
            <a:r>
              <a:rPr lang="en-US" sz="2577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and </a:t>
            </a:r>
            <a:r>
              <a:rPr lang="en-US" b="true" sz="2577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intergrating Guest Survey(External Feedback)</a:t>
            </a:r>
            <a:r>
              <a:rPr lang="en-US" sz="2577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with </a:t>
            </a:r>
            <a:r>
              <a:rPr lang="en-US" b="true" sz="2577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internal operational data. E.g. Valet, HSK, IRD</a:t>
            </a:r>
            <a:r>
              <a:rPr lang="en-US" sz="2577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and their respective </a:t>
            </a:r>
            <a:r>
              <a:rPr lang="en-US" b="true" sz="2577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valet logs, HSK shift audit logs and kitchen logs</a:t>
            </a:r>
            <a:r>
              <a:rPr lang="en-US" sz="2577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can be tagged to </a:t>
            </a:r>
            <a:r>
              <a:rPr lang="en-US" b="true" sz="2577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Guest responses via Surveys to improve process.</a:t>
            </a:r>
          </a:p>
          <a:p>
            <a:pPr algn="l">
              <a:lnSpc>
                <a:spcPts val="3351"/>
              </a:lnSpc>
            </a:pPr>
          </a:p>
          <a:p>
            <a:pPr algn="l" marL="556562" indent="-278281" lvl="1">
              <a:lnSpc>
                <a:spcPts val="3351"/>
              </a:lnSpc>
              <a:buFont typeface="Arial"/>
              <a:buChar char="•"/>
            </a:pPr>
            <a:r>
              <a:rPr lang="en-US" sz="2577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.</a:t>
            </a:r>
            <a:r>
              <a:rPr lang="en-US" b="true" sz="2577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Streamlining Processes</a:t>
            </a:r>
            <a:r>
              <a:rPr lang="en-US" sz="2577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with extra staffing. E.g. Lobby Ambassadors, Express C/O, C/I initiative.</a:t>
            </a:r>
          </a:p>
          <a:p>
            <a:pPr algn="l">
              <a:lnSpc>
                <a:spcPts val="3351"/>
              </a:lnSpc>
            </a:pPr>
          </a:p>
          <a:p>
            <a:pPr algn="l" marL="556562" indent="-278281" lvl="1">
              <a:lnSpc>
                <a:spcPts val="3351"/>
              </a:lnSpc>
              <a:buFont typeface="Arial"/>
              <a:buChar char="•"/>
            </a:pPr>
            <a:r>
              <a:rPr lang="en-US" sz="2577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We can </a:t>
            </a:r>
            <a:r>
              <a:rPr lang="en-US" b="true" sz="2577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leverage high performing internal stakeholders</a:t>
            </a:r>
            <a:r>
              <a:rPr lang="en-US" sz="2577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with the </a:t>
            </a:r>
            <a:r>
              <a:rPr lang="en-US" b="true" sz="2577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help of marketing team to gain more coverage or to shift focus</a:t>
            </a:r>
            <a:r>
              <a:rPr lang="en-US" sz="2577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. E.g. </a:t>
            </a:r>
            <a:r>
              <a:rPr lang="en-US" b="true" sz="2577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Marketing high performing restaurant outlet/chain</a:t>
            </a:r>
            <a:r>
              <a:rPr lang="en-US" sz="2577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to create more traffic, which </a:t>
            </a:r>
            <a:r>
              <a:rPr lang="en-US" b="true" sz="2577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in-turn uplifts other venues or services.</a:t>
            </a:r>
          </a:p>
          <a:p>
            <a:pPr algn="l">
              <a:lnSpc>
                <a:spcPts val="3351"/>
              </a:lnSpc>
            </a:pPr>
          </a:p>
          <a:p>
            <a:pPr algn="l" marL="556562" indent="-278281" lvl="1">
              <a:lnSpc>
                <a:spcPts val="3351"/>
              </a:lnSpc>
              <a:buFont typeface="Arial"/>
              <a:buChar char="•"/>
            </a:pPr>
            <a:r>
              <a:rPr lang="en-US" sz="2577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In terms of the Sample Data, Column </a:t>
            </a:r>
            <a:r>
              <a:rPr lang="en-US" b="true" sz="2577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“ What's the main reason you feel this way?”</a:t>
            </a:r>
            <a:r>
              <a:rPr lang="en-US" sz="2577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can be studied deeply using a technique called </a:t>
            </a:r>
            <a:r>
              <a:rPr lang="en-US" b="true" sz="2577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Natural Language Processing (NLP). Key themes and Sentiment analysis </a:t>
            </a:r>
            <a:r>
              <a:rPr lang="en-US" sz="2577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can be done on</a:t>
            </a:r>
            <a:r>
              <a:rPr lang="en-US" b="true" sz="2577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words in the sentences. E.g. “Great service”, “Room was dirty” - </a:t>
            </a:r>
            <a:r>
              <a:rPr lang="en-US" sz="2577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done through</a:t>
            </a:r>
            <a:r>
              <a:rPr lang="en-US" b="true" sz="2577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text pre-processing.</a:t>
            </a:r>
          </a:p>
          <a:p>
            <a:pPr algn="l">
              <a:lnSpc>
                <a:spcPts val="3351"/>
              </a:lnSpc>
            </a:pPr>
          </a:p>
          <a:p>
            <a:pPr algn="l">
              <a:lnSpc>
                <a:spcPts val="3351"/>
              </a:lnSpc>
            </a:pPr>
          </a:p>
          <a:p>
            <a:pPr algn="l">
              <a:lnSpc>
                <a:spcPts val="3351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573219"/>
          </a:xfrm>
          <a:prstGeom prst="rect">
            <a:avLst/>
          </a:prstGeom>
          <a:solidFill>
            <a:srgbClr val="7C987C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406202" y="2446165"/>
            <a:ext cx="16853098" cy="5063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6562" indent="-278281" lvl="1">
              <a:lnSpc>
                <a:spcPts val="3351"/>
              </a:lnSpc>
              <a:buFont typeface="Arial"/>
              <a:buChar char="•"/>
            </a:pPr>
            <a:r>
              <a:rPr lang="en-US" sz="2577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Excel was used to store Guest Survey Sample Data.</a:t>
            </a:r>
          </a:p>
          <a:p>
            <a:pPr algn="l">
              <a:lnSpc>
                <a:spcPts val="3351"/>
              </a:lnSpc>
            </a:pPr>
          </a:p>
          <a:p>
            <a:pPr algn="l">
              <a:lnSpc>
                <a:spcPts val="3351"/>
              </a:lnSpc>
            </a:pPr>
          </a:p>
          <a:p>
            <a:pPr algn="l" marL="556562" indent="-278281" lvl="1">
              <a:lnSpc>
                <a:spcPts val="3351"/>
              </a:lnSpc>
              <a:buFont typeface="Arial"/>
              <a:buChar char="•"/>
            </a:pPr>
            <a:r>
              <a:rPr lang="en-US" sz="2577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.</a:t>
            </a:r>
            <a:r>
              <a:rPr lang="en-US" b="true" sz="2577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Google Colab Notebook</a:t>
            </a:r>
            <a:r>
              <a:rPr lang="en-US" sz="2577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were used to run Python code instead of running it on the local machine. Also used </a:t>
            </a:r>
            <a:r>
              <a:rPr lang="en-US" b="true" sz="2577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Python for Data Processing, Analysis </a:t>
            </a:r>
            <a:r>
              <a:rPr lang="en-US" sz="2577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to gather</a:t>
            </a:r>
            <a:r>
              <a:rPr lang="en-US" b="true" sz="2577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insights.</a:t>
            </a:r>
          </a:p>
          <a:p>
            <a:pPr algn="l">
              <a:lnSpc>
                <a:spcPts val="3351"/>
              </a:lnSpc>
            </a:pPr>
          </a:p>
          <a:p>
            <a:pPr algn="l">
              <a:lnSpc>
                <a:spcPts val="3351"/>
              </a:lnSpc>
            </a:pPr>
          </a:p>
          <a:p>
            <a:pPr algn="l" marL="556562" indent="-278281" lvl="1">
              <a:lnSpc>
                <a:spcPts val="3351"/>
              </a:lnSpc>
              <a:buFont typeface="Arial"/>
              <a:buChar char="•"/>
            </a:pPr>
            <a:r>
              <a:rPr lang="en-US" b="true" sz="2577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Power BI</a:t>
            </a:r>
            <a:r>
              <a:rPr lang="en-US" sz="2577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was used to create a </a:t>
            </a:r>
            <a:r>
              <a:rPr lang="en-US" b="true" sz="2577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simple dashboard without any realtime data plugins</a:t>
            </a:r>
            <a:r>
              <a:rPr lang="en-US" sz="2577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. </a:t>
            </a:r>
            <a:r>
              <a:rPr lang="en-US" b="true" sz="2577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Dyanmic Dashboard</a:t>
            </a:r>
            <a:r>
              <a:rPr lang="en-US" sz="2577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to showcase graphs clearly.</a:t>
            </a:r>
          </a:p>
          <a:p>
            <a:pPr algn="l">
              <a:lnSpc>
                <a:spcPts val="3351"/>
              </a:lnSpc>
            </a:pPr>
          </a:p>
          <a:p>
            <a:pPr algn="l">
              <a:lnSpc>
                <a:spcPts val="3351"/>
              </a:lnSpc>
            </a:pPr>
          </a:p>
          <a:p>
            <a:pPr algn="l">
              <a:lnSpc>
                <a:spcPts val="3351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144000" y="1810693"/>
            <a:ext cx="1404294" cy="1404294"/>
          </a:xfrm>
          <a:custGeom>
            <a:avLst/>
            <a:gdLst/>
            <a:ahLst/>
            <a:cxnLst/>
            <a:rect r="r" b="b" t="t" l="l"/>
            <a:pathLst>
              <a:path h="1404294" w="1404294">
                <a:moveTo>
                  <a:pt x="0" y="0"/>
                </a:moveTo>
                <a:lnTo>
                  <a:pt x="1404294" y="0"/>
                </a:lnTo>
                <a:lnTo>
                  <a:pt x="1404294" y="1404294"/>
                </a:lnTo>
                <a:lnTo>
                  <a:pt x="0" y="14042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48294" y="4096610"/>
            <a:ext cx="2356345" cy="1046890"/>
          </a:xfrm>
          <a:custGeom>
            <a:avLst/>
            <a:gdLst/>
            <a:ahLst/>
            <a:cxnLst/>
            <a:rect r="r" b="b" t="t" l="l"/>
            <a:pathLst>
              <a:path h="1046890" w="2356345">
                <a:moveTo>
                  <a:pt x="0" y="0"/>
                </a:moveTo>
                <a:lnTo>
                  <a:pt x="2356344" y="0"/>
                </a:lnTo>
                <a:lnTo>
                  <a:pt x="2356344" y="1046890"/>
                </a:lnTo>
                <a:lnTo>
                  <a:pt x="0" y="10468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433419" y="5898905"/>
            <a:ext cx="2229930" cy="2229930"/>
          </a:xfrm>
          <a:custGeom>
            <a:avLst/>
            <a:gdLst/>
            <a:ahLst/>
            <a:cxnLst/>
            <a:rect r="r" b="b" t="t" l="l"/>
            <a:pathLst>
              <a:path h="2229930" w="2229930">
                <a:moveTo>
                  <a:pt x="0" y="0"/>
                </a:moveTo>
                <a:lnTo>
                  <a:pt x="2229930" y="0"/>
                </a:lnTo>
                <a:lnTo>
                  <a:pt x="2229930" y="2229930"/>
                </a:lnTo>
                <a:lnTo>
                  <a:pt x="0" y="22299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449700" y="108983"/>
            <a:ext cx="1355253" cy="1355253"/>
          </a:xfrm>
          <a:custGeom>
            <a:avLst/>
            <a:gdLst/>
            <a:ahLst/>
            <a:cxnLst/>
            <a:rect r="r" b="b" t="t" l="l"/>
            <a:pathLst>
              <a:path h="1355253" w="1355253">
                <a:moveTo>
                  <a:pt x="0" y="0"/>
                </a:moveTo>
                <a:lnTo>
                  <a:pt x="1355253" y="0"/>
                </a:lnTo>
                <a:lnTo>
                  <a:pt x="1355253" y="1355253"/>
                </a:lnTo>
                <a:lnTo>
                  <a:pt x="0" y="13552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49388" y="134147"/>
            <a:ext cx="16589223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0"/>
              </a:lnSpc>
              <a:spcBef>
                <a:spcPct val="0"/>
              </a:spcBef>
            </a:pPr>
            <a:r>
              <a:rPr lang="en-US" b="true" sz="72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Tools and Technology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3493801"/>
          </a:xfrm>
          <a:prstGeom prst="rect">
            <a:avLst/>
          </a:prstGeom>
          <a:solidFill>
            <a:srgbClr val="7C987C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1092983" y="4864444"/>
            <a:ext cx="5339374" cy="4114800"/>
          </a:xfrm>
          <a:custGeom>
            <a:avLst/>
            <a:gdLst/>
            <a:ahLst/>
            <a:cxnLst/>
            <a:rect r="r" b="b" t="t" l="l"/>
            <a:pathLst>
              <a:path h="4114800" w="5339374">
                <a:moveTo>
                  <a:pt x="0" y="0"/>
                </a:moveTo>
                <a:lnTo>
                  <a:pt x="5339374" y="0"/>
                </a:lnTo>
                <a:lnTo>
                  <a:pt x="53393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76017" y="1261125"/>
            <a:ext cx="8115300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Content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6017" y="3951354"/>
            <a:ext cx="9033471" cy="5817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4608" indent="-392304" lvl="1">
              <a:lnSpc>
                <a:spcPts val="5087"/>
              </a:lnSpc>
              <a:buFont typeface="Arial"/>
              <a:buChar char="•"/>
            </a:pPr>
            <a:r>
              <a:rPr lang="en-US" sz="3634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About the Sample Data - Dataset</a:t>
            </a:r>
          </a:p>
          <a:p>
            <a:pPr algn="l" marL="784608" indent="-392304" lvl="1">
              <a:lnSpc>
                <a:spcPts val="5087"/>
              </a:lnSpc>
              <a:buFont typeface="Arial"/>
              <a:buChar char="•"/>
            </a:pPr>
            <a:r>
              <a:rPr lang="en-US" sz="3634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Analysis on Performance </a:t>
            </a:r>
          </a:p>
          <a:p>
            <a:pPr algn="l" marL="784608" indent="-392304" lvl="1">
              <a:lnSpc>
                <a:spcPts val="5087"/>
              </a:lnSpc>
              <a:buFont typeface="Arial"/>
              <a:buChar char="•"/>
            </a:pPr>
            <a:r>
              <a:rPr lang="en-US" sz="3634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Analysis on Trends</a:t>
            </a:r>
          </a:p>
          <a:p>
            <a:pPr algn="l" marL="784608" indent="-392304" lvl="1">
              <a:lnSpc>
                <a:spcPts val="5087"/>
              </a:lnSpc>
              <a:buFont typeface="Arial"/>
              <a:buChar char="•"/>
            </a:pPr>
            <a:r>
              <a:rPr lang="en-US" sz="3634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Analysis into Driving Factors - GX</a:t>
            </a:r>
          </a:p>
          <a:p>
            <a:pPr algn="l" marL="784608" indent="-392304" lvl="1">
              <a:lnSpc>
                <a:spcPts val="5087"/>
              </a:lnSpc>
              <a:buFont typeface="Arial"/>
              <a:buChar char="•"/>
            </a:pPr>
            <a:r>
              <a:rPr lang="en-US" sz="3634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Key areas to focus and improve NPS</a:t>
            </a:r>
          </a:p>
          <a:p>
            <a:pPr algn="l" marL="784608" indent="-392304" lvl="1">
              <a:lnSpc>
                <a:spcPts val="5087"/>
              </a:lnSpc>
              <a:buFont typeface="Arial"/>
              <a:buChar char="•"/>
            </a:pPr>
            <a:r>
              <a:rPr lang="en-US" sz="3634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Recommendations</a:t>
            </a:r>
          </a:p>
          <a:p>
            <a:pPr algn="l" marL="784608" indent="-392304" lvl="1">
              <a:lnSpc>
                <a:spcPts val="5087"/>
              </a:lnSpc>
              <a:buFont typeface="Arial"/>
              <a:buChar char="•"/>
            </a:pPr>
            <a:r>
              <a:rPr lang="en-US" sz="3634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Tools used for Case Study - Analysis</a:t>
            </a:r>
          </a:p>
          <a:p>
            <a:pPr algn="l" marL="784608" indent="-392304" lvl="1">
              <a:lnSpc>
                <a:spcPts val="5087"/>
              </a:lnSpc>
              <a:buFont typeface="Arial"/>
              <a:buChar char="•"/>
            </a:pPr>
            <a:r>
              <a:rPr lang="en-US" sz="3634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Conclusion</a:t>
            </a:r>
          </a:p>
          <a:p>
            <a:pPr algn="l">
              <a:lnSpc>
                <a:spcPts val="5087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7918669"/>
            <a:ext cx="18288000" cy="2368331"/>
          </a:xfrm>
          <a:prstGeom prst="rect">
            <a:avLst/>
          </a:prstGeom>
          <a:solidFill>
            <a:srgbClr val="7C987C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7598228" cy="7918669"/>
          </a:xfrm>
          <a:custGeom>
            <a:avLst/>
            <a:gdLst/>
            <a:ahLst/>
            <a:cxnLst/>
            <a:rect r="r" b="b" t="t" l="l"/>
            <a:pathLst>
              <a:path h="7918669" w="7598228">
                <a:moveTo>
                  <a:pt x="0" y="0"/>
                </a:moveTo>
                <a:lnTo>
                  <a:pt x="7598228" y="0"/>
                </a:lnTo>
                <a:lnTo>
                  <a:pt x="7598228" y="7918669"/>
                </a:lnTo>
                <a:lnTo>
                  <a:pt x="0" y="79186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211" t="0" r="-28211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531772" y="523202"/>
            <a:ext cx="8174051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3493801"/>
          </a:xfrm>
          <a:prstGeom prst="rect">
            <a:avLst/>
          </a:prstGeom>
          <a:solidFill>
            <a:srgbClr val="7C987C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876017" y="3951354"/>
            <a:ext cx="16724893" cy="5775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7"/>
              </a:lnSpc>
            </a:pPr>
          </a:p>
          <a:p>
            <a:pPr algn="l" marL="784609" indent="-392305" lvl="1">
              <a:lnSpc>
                <a:spcPts val="5087"/>
              </a:lnSpc>
              <a:buFont typeface="Arial"/>
              <a:buChar char="•"/>
            </a:pPr>
            <a:r>
              <a:rPr lang="en-US" sz="3634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Survey Data ranging from 1</a:t>
            </a:r>
            <a:r>
              <a:rPr lang="en-US" sz="3634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st</a:t>
            </a:r>
            <a:r>
              <a:rPr lang="en-US" sz="3634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Jan 2025 - 30</a:t>
            </a:r>
            <a:r>
              <a:rPr lang="en-US" sz="3634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th</a:t>
            </a:r>
            <a:r>
              <a:rPr lang="en-US" sz="3634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April 2025</a:t>
            </a:r>
          </a:p>
          <a:p>
            <a:pPr algn="l" marL="784609" indent="-392305" lvl="1">
              <a:lnSpc>
                <a:spcPts val="5087"/>
              </a:lnSpc>
              <a:buFont typeface="Arial"/>
              <a:buChar char="•"/>
            </a:pPr>
            <a:r>
              <a:rPr lang="en-US" sz="3634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Survey Data - Guest responses (Both Quantitative and Qualitative)</a:t>
            </a:r>
          </a:p>
          <a:p>
            <a:pPr algn="l" marL="784609" indent="-392305" lvl="1">
              <a:lnSpc>
                <a:spcPts val="5087"/>
              </a:lnSpc>
              <a:buFont typeface="Arial"/>
              <a:buChar char="•"/>
            </a:pPr>
            <a:r>
              <a:rPr lang="en-US" sz="3634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Key Column - “NPS : Recommending Hotel to friend or colleague”?</a:t>
            </a:r>
          </a:p>
          <a:p>
            <a:pPr algn="l" marL="784609" indent="-392305" lvl="1">
              <a:lnSpc>
                <a:spcPts val="5087"/>
              </a:lnSpc>
              <a:buFont typeface="Arial"/>
              <a:buChar char="•"/>
            </a:pPr>
            <a:r>
              <a:rPr lang="en-US" sz="3634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Quantitative Columns i.e Survey date, NPS Score, ARRIVAL_DATE, DEPARTURE_DATE, NIGHTS.</a:t>
            </a:r>
          </a:p>
          <a:p>
            <a:pPr algn="l" marL="784609" indent="-392305" lvl="1">
              <a:lnSpc>
                <a:spcPts val="5087"/>
              </a:lnSpc>
              <a:buFont typeface="Arial"/>
              <a:buChar char="•"/>
            </a:pPr>
            <a:r>
              <a:rPr lang="en-US" sz="3634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Qualitative - i.e. Rest of the Feedback Categories / Columns.</a:t>
            </a:r>
          </a:p>
          <a:p>
            <a:pPr algn="l" marL="784609" indent="-392305" lvl="1">
              <a:lnSpc>
                <a:spcPts val="5087"/>
              </a:lnSpc>
              <a:buFont typeface="Arial"/>
              <a:buChar char="•"/>
            </a:pPr>
            <a:r>
              <a:rPr lang="en-US" sz="3634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Internal Stakeholders Involved</a:t>
            </a:r>
          </a:p>
          <a:p>
            <a:pPr algn="l">
              <a:lnSpc>
                <a:spcPts val="5087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418548" y="32400"/>
            <a:ext cx="3869452" cy="3461400"/>
          </a:xfrm>
          <a:custGeom>
            <a:avLst/>
            <a:gdLst/>
            <a:ahLst/>
            <a:cxnLst/>
            <a:rect r="r" b="b" t="t" l="l"/>
            <a:pathLst>
              <a:path h="3461400" w="3869452">
                <a:moveTo>
                  <a:pt x="0" y="0"/>
                </a:moveTo>
                <a:lnTo>
                  <a:pt x="3869452" y="0"/>
                </a:lnTo>
                <a:lnTo>
                  <a:pt x="3869452" y="3461401"/>
                </a:lnTo>
                <a:lnTo>
                  <a:pt x="0" y="34614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76017" y="1261125"/>
            <a:ext cx="13287447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About the Sample Data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573219"/>
          </a:xfrm>
          <a:prstGeom prst="rect">
            <a:avLst/>
          </a:prstGeom>
          <a:solidFill>
            <a:srgbClr val="7C987C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49357" y="2989458"/>
            <a:ext cx="8588141" cy="6151256"/>
          </a:xfrm>
          <a:custGeom>
            <a:avLst/>
            <a:gdLst/>
            <a:ahLst/>
            <a:cxnLst/>
            <a:rect r="r" b="b" t="t" l="l"/>
            <a:pathLst>
              <a:path h="6151256" w="8588141">
                <a:moveTo>
                  <a:pt x="0" y="0"/>
                </a:moveTo>
                <a:lnTo>
                  <a:pt x="8588141" y="0"/>
                </a:lnTo>
                <a:lnTo>
                  <a:pt x="8588141" y="6151256"/>
                </a:lnTo>
                <a:lnTo>
                  <a:pt x="0" y="61512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37498" y="2989458"/>
            <a:ext cx="9550502" cy="6104872"/>
          </a:xfrm>
          <a:custGeom>
            <a:avLst/>
            <a:gdLst/>
            <a:ahLst/>
            <a:cxnLst/>
            <a:rect r="r" b="b" t="t" l="l"/>
            <a:pathLst>
              <a:path h="6104872" w="9550502">
                <a:moveTo>
                  <a:pt x="0" y="0"/>
                </a:moveTo>
                <a:lnTo>
                  <a:pt x="9550502" y="0"/>
                </a:lnTo>
                <a:lnTo>
                  <a:pt x="9550502" y="6104872"/>
                </a:lnTo>
                <a:lnTo>
                  <a:pt x="0" y="61048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66705" y="194015"/>
            <a:ext cx="1185189" cy="1185189"/>
          </a:xfrm>
          <a:custGeom>
            <a:avLst/>
            <a:gdLst/>
            <a:ahLst/>
            <a:cxnLst/>
            <a:rect r="r" b="b" t="t" l="l"/>
            <a:pathLst>
              <a:path h="1185189" w="1185189">
                <a:moveTo>
                  <a:pt x="0" y="0"/>
                </a:moveTo>
                <a:lnTo>
                  <a:pt x="1185190" y="0"/>
                </a:lnTo>
                <a:lnTo>
                  <a:pt x="1185190" y="1185189"/>
                </a:lnTo>
                <a:lnTo>
                  <a:pt x="0" y="11851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76017" y="373069"/>
            <a:ext cx="14394401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0"/>
              </a:lnSpc>
              <a:spcBef>
                <a:spcPct val="0"/>
              </a:spcBef>
            </a:pPr>
            <a:r>
              <a:rPr lang="en-US" b="true" sz="72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Performance &amp; Trend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4350" y="1616334"/>
            <a:ext cx="17259300" cy="1230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9"/>
              </a:lnSpc>
              <a:spcBef>
                <a:spcPct val="0"/>
              </a:spcBef>
            </a:pPr>
            <a:r>
              <a:rPr lang="en-US" sz="362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NPS: Based on y</a:t>
            </a:r>
            <a:r>
              <a:rPr lang="en-US" sz="362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our recent stay, how likely are you to recommend [Field-HOTEL_NAME] to a friend or colleague?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21977" y="9364941"/>
            <a:ext cx="5776094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Average NPS trend across 18 weeks i.e. 4 months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770809" y="9364941"/>
            <a:ext cx="4892233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Average NPS trend across 4 month basis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573219"/>
          </a:xfrm>
          <a:prstGeom prst="rect">
            <a:avLst/>
          </a:prstGeom>
          <a:solidFill>
            <a:srgbClr val="7C987C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564565" y="1734603"/>
            <a:ext cx="15519220" cy="6033097"/>
          </a:xfrm>
          <a:custGeom>
            <a:avLst/>
            <a:gdLst/>
            <a:ahLst/>
            <a:cxnLst/>
            <a:rect r="r" b="b" t="t" l="l"/>
            <a:pathLst>
              <a:path h="6033097" w="15519220">
                <a:moveTo>
                  <a:pt x="0" y="0"/>
                </a:moveTo>
                <a:lnTo>
                  <a:pt x="15519221" y="0"/>
                </a:lnTo>
                <a:lnTo>
                  <a:pt x="15519221" y="6033097"/>
                </a:lnTo>
                <a:lnTo>
                  <a:pt x="0" y="60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76017" y="373069"/>
            <a:ext cx="14394401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0"/>
              </a:lnSpc>
              <a:spcBef>
                <a:spcPct val="0"/>
              </a:spcBef>
            </a:pPr>
            <a:r>
              <a:rPr lang="en-US" b="true" sz="72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Performance &amp; Trend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935749" y="7710550"/>
            <a:ext cx="6416501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i.e  Interactive Dashboard with NPS Trend on Power BI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8634730"/>
            <a:ext cx="18022716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NPS Score Calculation - Group into Promoters(9-10), Passives(7-8) and Detractors(0-6)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NPS = (%)Promoters - (%) Detractors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573219"/>
          </a:xfrm>
          <a:prstGeom prst="rect">
            <a:avLst/>
          </a:prstGeom>
          <a:solidFill>
            <a:srgbClr val="7C987C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526209" y="2021350"/>
            <a:ext cx="7005800" cy="6244300"/>
          </a:xfrm>
          <a:custGeom>
            <a:avLst/>
            <a:gdLst/>
            <a:ahLst/>
            <a:cxnLst/>
            <a:rect r="r" b="b" t="t" l="l"/>
            <a:pathLst>
              <a:path h="6244300" w="7005800">
                <a:moveTo>
                  <a:pt x="0" y="0"/>
                </a:moveTo>
                <a:lnTo>
                  <a:pt x="7005801" y="0"/>
                </a:lnTo>
                <a:lnTo>
                  <a:pt x="7005801" y="6244300"/>
                </a:lnTo>
                <a:lnTo>
                  <a:pt x="0" y="6244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52864" y="2222694"/>
            <a:ext cx="6779902" cy="6042956"/>
          </a:xfrm>
          <a:custGeom>
            <a:avLst/>
            <a:gdLst/>
            <a:ahLst/>
            <a:cxnLst/>
            <a:rect r="r" b="b" t="t" l="l"/>
            <a:pathLst>
              <a:path h="6042956" w="6779902">
                <a:moveTo>
                  <a:pt x="0" y="0"/>
                </a:moveTo>
                <a:lnTo>
                  <a:pt x="6779902" y="0"/>
                </a:lnTo>
                <a:lnTo>
                  <a:pt x="6779902" y="6042956"/>
                </a:lnTo>
                <a:lnTo>
                  <a:pt x="0" y="6042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76017" y="373069"/>
            <a:ext cx="14394401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0"/>
              </a:lnSpc>
              <a:spcBef>
                <a:spcPct val="0"/>
              </a:spcBef>
            </a:pPr>
            <a:r>
              <a:rPr lang="en-US" b="true" sz="72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Performance &amp; Trend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14228" y="8779333"/>
            <a:ext cx="3445446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Stay Duration Trend i.e. Days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37238" y="8779333"/>
            <a:ext cx="4047753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Weekday Vs Weekend Arrial Trend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573219"/>
          </a:xfrm>
          <a:prstGeom prst="rect">
            <a:avLst/>
          </a:prstGeom>
          <a:solidFill>
            <a:srgbClr val="7C987C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205106" y="2562450"/>
            <a:ext cx="8938894" cy="5223736"/>
          </a:xfrm>
          <a:custGeom>
            <a:avLst/>
            <a:gdLst/>
            <a:ahLst/>
            <a:cxnLst/>
            <a:rect r="r" b="b" t="t" l="l"/>
            <a:pathLst>
              <a:path h="5223736" w="8938894">
                <a:moveTo>
                  <a:pt x="0" y="0"/>
                </a:moveTo>
                <a:lnTo>
                  <a:pt x="8938894" y="0"/>
                </a:lnTo>
                <a:lnTo>
                  <a:pt x="8938894" y="5223736"/>
                </a:lnTo>
                <a:lnTo>
                  <a:pt x="0" y="52237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76017" y="373069"/>
            <a:ext cx="14394401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0"/>
              </a:lnSpc>
              <a:spcBef>
                <a:spcPct val="0"/>
              </a:spcBef>
            </a:pPr>
            <a:r>
              <a:rPr lang="en-US" b="true" sz="72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Performance &amp; Trend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7154" y="1692640"/>
            <a:ext cx="8114302" cy="550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9"/>
              </a:lnSpc>
              <a:spcBef>
                <a:spcPct val="0"/>
              </a:spcBef>
            </a:pPr>
            <a:r>
              <a:rPr lang="en-US" sz="313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1) "Your arrival &amp; and check-in expe</a:t>
            </a:r>
            <a:r>
              <a:rPr lang="en-US" sz="313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rience"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87362" y="9201150"/>
            <a:ext cx="3833887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Check-in Experience Responses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1692640"/>
            <a:ext cx="8553267" cy="550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9"/>
              </a:lnSpc>
              <a:spcBef>
                <a:spcPct val="0"/>
              </a:spcBef>
            </a:pPr>
            <a:r>
              <a:rPr lang="en-US" sz="313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2) "The cleanliness of your room upon arrival</a:t>
            </a:r>
            <a:r>
              <a:rPr lang="en-US" sz="313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"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126956" y="2443464"/>
            <a:ext cx="6889719" cy="6248029"/>
          </a:xfrm>
          <a:custGeom>
            <a:avLst/>
            <a:gdLst/>
            <a:ahLst/>
            <a:cxnLst/>
            <a:rect r="r" b="b" t="t" l="l"/>
            <a:pathLst>
              <a:path h="6248029" w="6889719">
                <a:moveTo>
                  <a:pt x="0" y="0"/>
                </a:moveTo>
                <a:lnTo>
                  <a:pt x="6889719" y="0"/>
                </a:lnTo>
                <a:lnTo>
                  <a:pt x="6889719" y="6248030"/>
                </a:lnTo>
                <a:lnTo>
                  <a:pt x="0" y="62480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771899" y="9201150"/>
            <a:ext cx="7599834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Total number of Surveys for Cleanliness of the Room responses.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573219"/>
          </a:xfrm>
          <a:prstGeom prst="rect">
            <a:avLst/>
          </a:prstGeom>
          <a:solidFill>
            <a:srgbClr val="7C987C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1225947" y="4967021"/>
            <a:ext cx="6393569" cy="4772233"/>
          </a:xfrm>
          <a:custGeom>
            <a:avLst/>
            <a:gdLst/>
            <a:ahLst/>
            <a:cxnLst/>
            <a:rect r="r" b="b" t="t" l="l"/>
            <a:pathLst>
              <a:path h="4772233" w="6393569">
                <a:moveTo>
                  <a:pt x="0" y="0"/>
                </a:moveTo>
                <a:lnTo>
                  <a:pt x="6393570" y="0"/>
                </a:lnTo>
                <a:lnTo>
                  <a:pt x="6393570" y="4772234"/>
                </a:lnTo>
                <a:lnTo>
                  <a:pt x="0" y="47722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967021"/>
            <a:ext cx="6548616" cy="4811228"/>
          </a:xfrm>
          <a:custGeom>
            <a:avLst/>
            <a:gdLst/>
            <a:ahLst/>
            <a:cxnLst/>
            <a:rect r="r" b="b" t="t" l="l"/>
            <a:pathLst>
              <a:path h="4811228" w="6548616">
                <a:moveTo>
                  <a:pt x="0" y="0"/>
                </a:moveTo>
                <a:lnTo>
                  <a:pt x="6548616" y="0"/>
                </a:lnTo>
                <a:lnTo>
                  <a:pt x="6548616" y="4811228"/>
                </a:lnTo>
                <a:lnTo>
                  <a:pt x="0" y="4811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76017" y="373069"/>
            <a:ext cx="14394401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0"/>
              </a:lnSpc>
              <a:spcBef>
                <a:spcPct val="0"/>
              </a:spcBef>
            </a:pPr>
            <a:r>
              <a:rPr lang="en-US" b="true" sz="72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Insights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8069" y="1694422"/>
            <a:ext cx="8629650" cy="3272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9"/>
              </a:lnSpc>
              <a:spcBef>
                <a:spcPct val="0"/>
              </a:spcBef>
            </a:pPr>
            <a:r>
              <a:rPr lang="en-US" sz="1814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For "Your arrival &amp; and check-in expe</a:t>
            </a:r>
            <a:r>
              <a:rPr lang="en-US" sz="1814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rience" </a:t>
            </a:r>
          </a:p>
          <a:p>
            <a:pPr algn="l" marL="391858" indent="-195929" lvl="1">
              <a:lnSpc>
                <a:spcPts val="2359"/>
              </a:lnSpc>
              <a:buFont typeface="Arial"/>
              <a:buChar char="•"/>
            </a:pPr>
            <a:r>
              <a:rPr lang="en-US" sz="1814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Internal Stakeholder - Front Office ( Front Desk + Bell + Concierge)</a:t>
            </a:r>
          </a:p>
          <a:p>
            <a:pPr algn="l" marL="391858" indent="-195929" lvl="1">
              <a:lnSpc>
                <a:spcPts val="2359"/>
              </a:lnSpc>
              <a:buFont typeface="Arial"/>
              <a:buChar char="•"/>
            </a:pPr>
            <a:r>
              <a:rPr lang="en-US" sz="1814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Correlation can be used to check its effect on NPS. Correlation is a statistical concept to check the strength and linear relationship between 2 variables.</a:t>
            </a:r>
          </a:p>
          <a:p>
            <a:pPr algn="l" marL="391858" indent="-195929" lvl="1">
              <a:lnSpc>
                <a:spcPts val="2359"/>
              </a:lnSpc>
              <a:buFont typeface="Arial"/>
              <a:buChar char="•"/>
            </a:pPr>
            <a:r>
              <a:rPr lang="en-US" sz="1814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We have to encode the values into numbers before running the Correlation.</a:t>
            </a:r>
          </a:p>
          <a:p>
            <a:pPr algn="l" marL="391858" indent="-195929" lvl="1">
              <a:lnSpc>
                <a:spcPts val="2359"/>
              </a:lnSpc>
              <a:buFont typeface="Arial"/>
              <a:buChar char="•"/>
            </a:pPr>
            <a:r>
              <a:rPr lang="en-US" sz="1814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checkin_sentiment_map = { "Very poor": 0, "Poor": 1, "Average": 2, "Good": 3, "Excellent": 4}</a:t>
            </a:r>
          </a:p>
          <a:p>
            <a:pPr algn="l" marL="391858" indent="-195929" lvl="1">
              <a:lnSpc>
                <a:spcPts val="2359"/>
              </a:lnSpc>
              <a:buFont typeface="Arial"/>
              <a:buChar char="•"/>
            </a:pPr>
            <a:r>
              <a:rPr lang="en-US" sz="1814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Correlation coefficient is </a:t>
            </a:r>
            <a:r>
              <a:rPr lang="en-US" b="true" sz="1814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0.638 </a:t>
            </a:r>
            <a:r>
              <a:rPr lang="en-US" sz="1814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between NPS and check-in experience(encoded) signifies a </a:t>
            </a:r>
            <a:r>
              <a:rPr lang="en-US" b="true" sz="1814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moderately strong positive relationship.</a:t>
            </a:r>
          </a:p>
          <a:p>
            <a:pPr algn="l">
              <a:lnSpc>
                <a:spcPts val="235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985368" y="1684897"/>
            <a:ext cx="8188119" cy="1667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8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For "The cleanliness of your room upon arrival</a:t>
            </a:r>
            <a:r>
              <a:rPr lang="en-US" sz="19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" </a:t>
            </a:r>
          </a:p>
          <a:p>
            <a:pPr algn="l" marL="431608" indent="-215804" lvl="1">
              <a:lnSpc>
                <a:spcPts val="2598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Internal Stakeholder - </a:t>
            </a:r>
            <a:r>
              <a:rPr lang="en-US" b="true" sz="1999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Housekeeping Department</a:t>
            </a:r>
            <a:r>
              <a:rPr lang="en-US" sz="19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</a:p>
          <a:p>
            <a:pPr algn="l" marL="431608" indent="-215804" lvl="1">
              <a:lnSpc>
                <a:spcPts val="2598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Correlation coefficient is </a:t>
            </a:r>
            <a:r>
              <a:rPr lang="en-US" b="true" sz="1999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0.532 </a:t>
            </a:r>
            <a:r>
              <a:rPr lang="en-US" sz="19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between NPS and cleanliness(encoded) signifies a </a:t>
            </a:r>
            <a:r>
              <a:rPr lang="en-US" b="true" sz="1999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moderate positive relationship.</a:t>
            </a:r>
          </a:p>
          <a:p>
            <a:pPr algn="l">
              <a:lnSpc>
                <a:spcPts val="259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573219"/>
          </a:xfrm>
          <a:prstGeom prst="rect">
            <a:avLst/>
          </a:prstGeom>
          <a:solidFill>
            <a:srgbClr val="7C987C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514350" y="2633152"/>
            <a:ext cx="6889719" cy="6248029"/>
          </a:xfrm>
          <a:custGeom>
            <a:avLst/>
            <a:gdLst/>
            <a:ahLst/>
            <a:cxnLst/>
            <a:rect r="r" b="b" t="t" l="l"/>
            <a:pathLst>
              <a:path h="6248029" w="6889719">
                <a:moveTo>
                  <a:pt x="0" y="0"/>
                </a:moveTo>
                <a:lnTo>
                  <a:pt x="6889719" y="0"/>
                </a:lnTo>
                <a:lnTo>
                  <a:pt x="6889719" y="6248029"/>
                </a:lnTo>
                <a:lnTo>
                  <a:pt x="0" y="62480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2900979"/>
            <a:ext cx="8873918" cy="5164237"/>
          </a:xfrm>
          <a:custGeom>
            <a:avLst/>
            <a:gdLst/>
            <a:ahLst/>
            <a:cxnLst/>
            <a:rect r="r" b="b" t="t" l="l"/>
            <a:pathLst>
              <a:path h="5164237" w="8873918">
                <a:moveTo>
                  <a:pt x="0" y="0"/>
                </a:moveTo>
                <a:lnTo>
                  <a:pt x="8873918" y="0"/>
                </a:lnTo>
                <a:lnTo>
                  <a:pt x="8873918" y="5164237"/>
                </a:lnTo>
                <a:lnTo>
                  <a:pt x="0" y="51642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76017" y="373069"/>
            <a:ext cx="14394401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0"/>
              </a:lnSpc>
              <a:spcBef>
                <a:spcPct val="0"/>
              </a:spcBef>
            </a:pPr>
            <a:r>
              <a:rPr lang="en-US" b="true" sz="72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Performance &amp; Trend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1727" y="1612453"/>
            <a:ext cx="8629650" cy="613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9"/>
              </a:lnSpc>
              <a:spcBef>
                <a:spcPct val="0"/>
              </a:spcBef>
            </a:pPr>
            <a:r>
              <a:rPr lang="en-US" sz="343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3) "The overall condition of your room</a:t>
            </a:r>
            <a:r>
              <a:rPr lang="en-US" sz="343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"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8496" y="9205031"/>
            <a:ext cx="6200477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Total number of Surveys for Overall Room Condition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81377" y="1612453"/>
            <a:ext cx="8629650" cy="613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9"/>
              </a:lnSpc>
              <a:spcBef>
                <a:spcPct val="0"/>
              </a:spcBef>
            </a:pPr>
            <a:r>
              <a:rPr lang="en-US" sz="343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4) "The technology provided in your room</a:t>
            </a:r>
            <a:r>
              <a:rPr lang="en-US" sz="343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"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23372" y="9205031"/>
            <a:ext cx="6515174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Total number of Surveys for Tech Provided in the Room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DAGsPrPrAQA</dc:identifier>
  <dcterms:modified xsi:type="dcterms:W3CDTF">2011-08-01T06:04:30Z</dcterms:modified>
  <cp:revision>1</cp:revision>
  <dc:title>GX</dc:title>
</cp:coreProperties>
</file>